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7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7" r:id="rId19"/>
    <p:sldId id="273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23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47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150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7399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321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098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461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4054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36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956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2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431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191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648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88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268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82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218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839" y="658027"/>
            <a:ext cx="10699335" cy="2187723"/>
          </a:xfrm>
        </p:spPr>
        <p:txBody>
          <a:bodyPr/>
          <a:lstStyle/>
          <a:p>
            <a:r>
              <a:rPr lang="en-US" b="1" dirty="0" smtClean="0"/>
              <a:t>Legislative Water Commission</a:t>
            </a:r>
            <a:br>
              <a:rPr lang="en-US" b="1" dirty="0" smtClean="0"/>
            </a:br>
            <a:r>
              <a:rPr lang="en-US" b="1" dirty="0" smtClean="0"/>
              <a:t>December 10, 2018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2862842"/>
            <a:ext cx="8689976" cy="239495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</a:rPr>
              <a:t>Co-chairs: Senator Wiger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</a:rPr>
              <a:t>Representative </a:t>
            </a:r>
            <a:r>
              <a:rPr lang="en-US" dirty="0">
                <a:solidFill>
                  <a:schemeClr val="tx1"/>
                </a:solidFill>
              </a:rPr>
              <a:t>Torkelson – Presiding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Jim Stark, Director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89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68898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5. </a:t>
            </a:r>
            <a:r>
              <a:rPr lang="en-US" dirty="0" smtClean="0"/>
              <a:t>Water retention - keeping water on the 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21292" y="1350236"/>
            <a:ext cx="11357361" cy="48967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Issue:  </a:t>
            </a:r>
            <a:r>
              <a:rPr lang="en-US" b="1" dirty="0" smtClean="0"/>
              <a:t>water retention – keeping water on the land</a:t>
            </a:r>
            <a:endParaRPr lang="en-US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Action – legislative </a:t>
            </a:r>
            <a:r>
              <a:rPr lang="en-US" dirty="0" smtClean="0"/>
              <a:t>initiative and funding </a:t>
            </a:r>
            <a:r>
              <a:rPr lang="en-US" dirty="0"/>
              <a:t>recommendations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Budget impact – </a:t>
            </a:r>
            <a:r>
              <a:rPr lang="en-US" dirty="0" smtClean="0"/>
              <a:t>significant </a:t>
            </a:r>
            <a:r>
              <a:rPr lang="en-US" dirty="0"/>
              <a:t>impact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Justification: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Water retention improves agriculture, water and soil, </a:t>
            </a:r>
            <a:r>
              <a:rPr lang="en-US" dirty="0" err="1" smtClean="0"/>
              <a:t>gw</a:t>
            </a:r>
            <a:r>
              <a:rPr lang="en-US" dirty="0" smtClean="0"/>
              <a:t> recharge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This is a complex topic that has multiple aspects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Support legislation that simplifies and combines water planning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Evaluate and customize bpm applications at the best places</a:t>
            </a:r>
            <a:endParaRPr lang="en-US" dirty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Specific recommendations</a:t>
            </a:r>
            <a:r>
              <a:rPr lang="en-US" sz="2000" dirty="0" smtClean="0"/>
              <a:t>:  </a:t>
            </a:r>
            <a:r>
              <a:rPr lang="en-US" sz="1600" dirty="0"/>
              <a:t>this is a complex topic involving several agencies.  A bill is needed to incorporate the parts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700" dirty="0" smtClean="0"/>
              <a:t>Support agency evaluations of best </a:t>
            </a:r>
            <a:r>
              <a:rPr lang="en-US" sz="1700" dirty="0" err="1" smtClean="0"/>
              <a:t>bmps</a:t>
            </a:r>
            <a:r>
              <a:rPr lang="en-US" sz="1700" dirty="0" smtClean="0"/>
              <a:t>, at the best locations</a:t>
            </a:r>
            <a:endParaRPr lang="en-US" sz="1700" dirty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700" dirty="0" smtClean="0"/>
              <a:t>Increase gf obligation for targeted/efficient/incentivized </a:t>
            </a:r>
            <a:r>
              <a:rPr lang="en-US" sz="1700" dirty="0" err="1" smtClean="0"/>
              <a:t>bmps</a:t>
            </a:r>
            <a:r>
              <a:rPr lang="en-US" sz="1700" dirty="0" smtClean="0"/>
              <a:t> </a:t>
            </a:r>
            <a:endParaRPr lang="en-US" sz="1700" dirty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700" dirty="0" smtClean="0"/>
              <a:t>Determine extent and impact of tiles/drains</a:t>
            </a:r>
            <a:endParaRPr lang="en-US" sz="1700" dirty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700" dirty="0" smtClean="0"/>
              <a:t>Support return on investment evaluation of </a:t>
            </a:r>
            <a:r>
              <a:rPr lang="en-US" sz="1700" dirty="0" err="1" smtClean="0"/>
              <a:t>bmps</a:t>
            </a:r>
            <a:r>
              <a:rPr lang="en-US" sz="1700" dirty="0" smtClean="0"/>
              <a:t> (UM)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700" dirty="0" smtClean="0"/>
              <a:t>Support consensus decisions from the </a:t>
            </a:r>
            <a:r>
              <a:rPr lang="en-US" sz="1700" dirty="0" err="1" smtClean="0"/>
              <a:t>dwg</a:t>
            </a:r>
            <a:endParaRPr lang="en-US" sz="1700" dirty="0" smtClean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700" dirty="0" smtClean="0"/>
              <a:t>Increase incorporation of water storage and treatment goals into 1 watershed/1 plan (</a:t>
            </a:r>
            <a:r>
              <a:rPr lang="en-US" sz="1700" dirty="0" err="1" smtClean="0"/>
              <a:t>bwsr</a:t>
            </a:r>
            <a:r>
              <a:rPr lang="en-US" sz="1700" dirty="0" smtClean="0"/>
              <a:t>)</a:t>
            </a:r>
            <a:endParaRPr lang="en-US" sz="1700" dirty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700" dirty="0" smtClean="0"/>
              <a:t>Evaluate urban BMPs (PCA)</a:t>
            </a:r>
          </a:p>
          <a:p>
            <a:pPr marL="742950" lvl="3" indent="-285750">
              <a:lnSpc>
                <a:spcPct val="100000"/>
              </a:lnSpc>
              <a:spcBef>
                <a:spcPts val="0"/>
              </a:spcBef>
            </a:pPr>
            <a:r>
              <a:rPr lang="en-US" sz="1700" dirty="0" smtClean="0"/>
              <a:t> Legislation:  revise and support hf3908 to create efficiencies in state and local plans</a:t>
            </a:r>
          </a:p>
          <a:p>
            <a:pPr marL="742950" lvl="3" indent="-285750">
              <a:lnSpc>
                <a:spcPct val="100000"/>
              </a:lnSpc>
              <a:spcBef>
                <a:spcPts val="0"/>
              </a:spcBef>
            </a:pPr>
            <a:r>
              <a:rPr lang="en-US" sz="1700" dirty="0" smtClean="0"/>
              <a:t> Expand pilot pollutant trading options (</a:t>
            </a:r>
            <a:r>
              <a:rPr lang="en-US" sz="1700" dirty="0" err="1" smtClean="0"/>
              <a:t>Mpca</a:t>
            </a:r>
            <a:r>
              <a:rPr lang="en-US" sz="1700" dirty="0" smtClean="0"/>
              <a:t>)</a:t>
            </a:r>
          </a:p>
          <a:p>
            <a:pPr marL="742950" lvl="3" indent="-285750">
              <a:lnSpc>
                <a:spcPct val="100000"/>
              </a:lnSpc>
              <a:spcBef>
                <a:spcPts val="0"/>
              </a:spcBef>
            </a:pPr>
            <a:r>
              <a:rPr lang="en-US" sz="1700" dirty="0" smtClean="0"/>
              <a:t> Recommendation:  create efficient trading credit – exchange vehicle (</a:t>
            </a:r>
            <a:r>
              <a:rPr lang="en-US" sz="1700" dirty="0" err="1" smtClean="0"/>
              <a:t>mpca</a:t>
            </a:r>
            <a:r>
              <a:rPr lang="en-US" sz="1700" dirty="0" smtClean="0"/>
              <a:t>)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Agencies </a:t>
            </a:r>
            <a:r>
              <a:rPr lang="en-US" sz="1800" dirty="0"/>
              <a:t>– </a:t>
            </a:r>
            <a:r>
              <a:rPr lang="en-US" sz="1800" dirty="0" smtClean="0"/>
              <a:t>(</a:t>
            </a:r>
            <a:r>
              <a:rPr lang="en-US" sz="1800" dirty="0" err="1" smtClean="0"/>
              <a:t>bwsr</a:t>
            </a:r>
            <a:r>
              <a:rPr lang="en-US" sz="1800" dirty="0" smtClean="0"/>
              <a:t>, </a:t>
            </a:r>
            <a:r>
              <a:rPr lang="en-US" sz="1800" dirty="0" err="1" smtClean="0"/>
              <a:t>mda</a:t>
            </a:r>
            <a:r>
              <a:rPr lang="en-US" sz="1800" dirty="0" smtClean="0"/>
              <a:t>, um, and </a:t>
            </a:r>
            <a:r>
              <a:rPr lang="en-US" sz="1800" dirty="0" err="1" smtClean="0"/>
              <a:t>dnr</a:t>
            </a:r>
            <a:r>
              <a:rPr lang="en-US" sz="1800" dirty="0" smtClean="0"/>
              <a:t>) – budget estimate in </a:t>
            </a:r>
            <a:r>
              <a:rPr lang="en-US" sz="1800" dirty="0" err="1" smtClean="0"/>
              <a:t>preogress</a:t>
            </a:r>
            <a:endParaRPr lang="en-US" sz="1800" dirty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Discussion and decision</a:t>
            </a:r>
          </a:p>
        </p:txBody>
      </p:sp>
    </p:spTree>
    <p:extLst>
      <p:ext uri="{BB962C8B-B14F-4D97-AF65-F5344CB8AC3E}">
        <p14:creationId xmlns:p14="http://schemas.microsoft.com/office/powerpoint/2010/main" val="2468111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42814"/>
          </a:xfrm>
        </p:spPr>
        <p:txBody>
          <a:bodyPr/>
          <a:lstStyle/>
          <a:p>
            <a:r>
              <a:rPr lang="en-US" dirty="0" smtClean="0"/>
              <a:t>6. </a:t>
            </a:r>
            <a:r>
              <a:rPr lang="en-US" dirty="0" smtClean="0"/>
              <a:t>Inflow and infiltration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18602"/>
            <a:ext cx="10363826" cy="4372597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Issue:  </a:t>
            </a:r>
            <a:r>
              <a:rPr lang="en-US" b="1" dirty="0" smtClean="0"/>
              <a:t>inflow and infiltration creates significant infrastructure problems for sanitary districts</a:t>
            </a:r>
            <a:endParaRPr lang="en-US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Action – </a:t>
            </a:r>
            <a:r>
              <a:rPr lang="en-US" dirty="0" smtClean="0"/>
              <a:t>legislation- to change a statute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Budget impact – not applicable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Justification: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Inflow and infiltration leaks are a major concern and problem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Affects drinking water, groundwater, waste water</a:t>
            </a:r>
            <a:endParaRPr lang="en-US" dirty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Specific </a:t>
            </a:r>
            <a:r>
              <a:rPr lang="en-US" sz="2000" dirty="0"/>
              <a:t>recommendations</a:t>
            </a:r>
            <a:r>
              <a:rPr lang="en-US" sz="2000" dirty="0" smtClean="0"/>
              <a:t>: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Legislation: to allow sanitary districts the use of existing revenue to mitigate public and private inflow and infiltration problems</a:t>
            </a:r>
            <a:endParaRPr lang="en-US" sz="1800" dirty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This would align statutes with those of cities</a:t>
            </a:r>
            <a:endParaRPr lang="en-US" sz="1800" dirty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Agencies – </a:t>
            </a:r>
            <a:r>
              <a:rPr lang="en-US" sz="1800" dirty="0" smtClean="0"/>
              <a:t>(metropolitan council, </a:t>
            </a:r>
            <a:r>
              <a:rPr lang="en-US" sz="1800" dirty="0" err="1" smtClean="0"/>
              <a:t>mpca</a:t>
            </a:r>
            <a:r>
              <a:rPr lang="en-US" sz="1800" dirty="0" smtClean="0"/>
              <a:t>)</a:t>
            </a:r>
            <a:endParaRPr lang="en-US" sz="1800" dirty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Discussion and decision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67540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02551"/>
            <a:ext cx="10665776" cy="102549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7. </a:t>
            </a:r>
            <a:r>
              <a:rPr lang="en-US" dirty="0" smtClean="0"/>
              <a:t>Continuation of the legislative water commission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6863" y="1162227"/>
            <a:ext cx="10363826" cy="5349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Issue:  </a:t>
            </a:r>
            <a:r>
              <a:rPr lang="en-US" b="1" dirty="0" smtClean="0"/>
              <a:t>continuation of the legislative water commission</a:t>
            </a:r>
            <a:endParaRPr lang="en-US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Action – </a:t>
            </a:r>
            <a:r>
              <a:rPr lang="en-US" dirty="0" smtClean="0"/>
              <a:t>bill to continue the lwc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Budget impact – </a:t>
            </a:r>
            <a:r>
              <a:rPr lang="en-US" dirty="0" smtClean="0"/>
              <a:t>unchanged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Justification: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Water issues are wide-ranging and highly varied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Water policy needs to be thoughtfully considered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Commission disseminates information to the legislature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Provides venue to discuss technical information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Creates a public forum for interactions among legislators and stakeholders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Helps develop water expertise within the legislature</a:t>
            </a:r>
            <a:endParaRPr lang="en-US" dirty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Specific recommendations: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Introduce bill to continue the legislative water commission</a:t>
            </a:r>
            <a:endParaRPr lang="en-US" sz="1800" dirty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/>
              <a:t>Discussion </a:t>
            </a:r>
            <a:r>
              <a:rPr lang="en-US" sz="1800" dirty="0"/>
              <a:t>and decision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396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427292"/>
            <a:ext cx="10364451" cy="794758"/>
          </a:xfrm>
        </p:spPr>
        <p:txBody>
          <a:bodyPr/>
          <a:lstStyle/>
          <a:p>
            <a:r>
              <a:rPr lang="en-US" dirty="0" smtClean="0"/>
              <a:t>8. </a:t>
            </a:r>
            <a:r>
              <a:rPr lang="en-US" dirty="0" smtClean="0"/>
              <a:t>Healthy soil/healthy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2928" y="1213504"/>
            <a:ext cx="11194990" cy="53496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Issue:  </a:t>
            </a:r>
            <a:r>
              <a:rPr lang="en-US" b="1" dirty="0" smtClean="0"/>
              <a:t>healthy soil – healthy water</a:t>
            </a:r>
            <a:endParaRPr lang="en-US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Action – </a:t>
            </a:r>
            <a:r>
              <a:rPr lang="en-US" dirty="0" smtClean="0"/>
              <a:t>legislative support and funding recommendation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Budget impact – </a:t>
            </a:r>
            <a:r>
              <a:rPr lang="en-US" dirty="0" smtClean="0"/>
              <a:t>minor impact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Justification: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Healthy soil is good for agriculture and for waters of the state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Healthy soil is defined in state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Long-term plan is needed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Allows condition assessments and asset management plans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Specific recommendations: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Legislative support for office for soil health (um) – </a:t>
            </a:r>
            <a:r>
              <a:rPr lang="en-US" sz="1800" dirty="0" err="1" smtClean="0"/>
              <a:t>cwf</a:t>
            </a:r>
            <a:r>
              <a:rPr lang="en-US" sz="1800" dirty="0" smtClean="0"/>
              <a:t> presently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Permanent general fund recommendations for the office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Legislative funding recommendation to develop a soil-action plan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Legislative recommendation – feedlot master plan (</a:t>
            </a:r>
            <a:r>
              <a:rPr lang="en-US" sz="1800" dirty="0" err="1" smtClean="0"/>
              <a:t>mpca</a:t>
            </a:r>
            <a:r>
              <a:rPr lang="en-US" sz="1800" dirty="0" smtClean="0"/>
              <a:t>)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Funding would support work by: </a:t>
            </a:r>
            <a:r>
              <a:rPr lang="en-US" sz="1800" dirty="0" err="1" smtClean="0"/>
              <a:t>bwsr</a:t>
            </a:r>
            <a:r>
              <a:rPr lang="en-US" sz="1800" dirty="0" smtClean="0"/>
              <a:t>, </a:t>
            </a:r>
            <a:r>
              <a:rPr lang="en-US" sz="1800" dirty="0" err="1" smtClean="0"/>
              <a:t>mda</a:t>
            </a:r>
            <a:r>
              <a:rPr lang="en-US" sz="1800" dirty="0" smtClean="0"/>
              <a:t>, um, </a:t>
            </a:r>
            <a:r>
              <a:rPr lang="en-US" sz="1800" dirty="0" err="1" smtClean="0"/>
              <a:t>mpca</a:t>
            </a:r>
            <a:endParaRPr lang="en-US" sz="1800" dirty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/>
              <a:t>Budgetary considerations:</a:t>
            </a:r>
          </a:p>
          <a:p>
            <a:pPr marL="742950" lvl="3" indent="-285750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/>
              <a:t>Budget estimate: $400K per biennium (Office of Soil health)</a:t>
            </a:r>
          </a:p>
          <a:p>
            <a:pPr marL="742950" lvl="3" indent="-285750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/>
              <a:t>Future extension activities:  $500-700 thousand, per biennium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endParaRPr lang="en-US" sz="1800" dirty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/>
              <a:t>Discussion </a:t>
            </a:r>
            <a:r>
              <a:rPr lang="en-US" sz="1800" dirty="0"/>
              <a:t>and decision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565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418744"/>
            <a:ext cx="10364451" cy="880218"/>
          </a:xfrm>
        </p:spPr>
        <p:txBody>
          <a:bodyPr/>
          <a:lstStyle/>
          <a:p>
            <a:r>
              <a:rPr lang="en-US" dirty="0" smtClean="0"/>
              <a:t>9. </a:t>
            </a:r>
            <a:r>
              <a:rPr lang="en-US" dirty="0" smtClean="0"/>
              <a:t>k-12 water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8316" y="1632153"/>
            <a:ext cx="10363826" cy="48626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Issue:  </a:t>
            </a:r>
            <a:r>
              <a:rPr lang="en-US" b="1" dirty="0" smtClean="0"/>
              <a:t>increase water education in public schools</a:t>
            </a:r>
            <a:endParaRPr lang="en-US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Action – </a:t>
            </a:r>
            <a:r>
              <a:rPr lang="en-US" dirty="0" smtClean="0"/>
              <a:t>legislative recommendations and funding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Budget impact – </a:t>
            </a:r>
            <a:r>
              <a:rPr lang="en-US" dirty="0" smtClean="0"/>
              <a:t>minor impact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Justification: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/>
              <a:t>Water curriculum needs to be strengthened</a:t>
            </a:r>
            <a:endParaRPr lang="en-US" sz="16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/>
              <a:t>Standards include basics</a:t>
            </a:r>
            <a:endParaRPr lang="en-US" sz="16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/>
              <a:t>Classroom content is minimal</a:t>
            </a:r>
            <a:endParaRPr lang="en-US" sz="16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/>
              <a:t>However, educational resources are available and good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/>
              <a:t>Teachers don’t have resources to apply available curriculum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/>
              <a:t>Standards review is underway and is being strengthened</a:t>
            </a:r>
            <a:endParaRPr lang="en-US" sz="1600" dirty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Specific recommendations: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Address standards and curriculum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Create mechanism to breakdown silos of expertise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Create a coordination vehicle to link </a:t>
            </a:r>
            <a:r>
              <a:rPr lang="en-US" dirty="0" err="1" smtClean="0"/>
              <a:t>npos</a:t>
            </a:r>
            <a:r>
              <a:rPr lang="en-US" dirty="0" smtClean="0"/>
              <a:t>, teachers, students, and volunteers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Provide local subject matter experts for teachers and students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Consider using the </a:t>
            </a:r>
            <a:r>
              <a:rPr lang="en-US" dirty="0" err="1" smtClean="0"/>
              <a:t>dnr</a:t>
            </a:r>
            <a:r>
              <a:rPr lang="en-US" dirty="0" smtClean="0"/>
              <a:t> volunteer platform</a:t>
            </a:r>
            <a:endParaRPr lang="en-US" dirty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Agencies – </a:t>
            </a:r>
            <a:r>
              <a:rPr lang="en-US" dirty="0" smtClean="0"/>
              <a:t>(</a:t>
            </a:r>
            <a:r>
              <a:rPr lang="en-US" dirty="0" err="1" smtClean="0"/>
              <a:t>dnr</a:t>
            </a:r>
            <a:r>
              <a:rPr lang="en-US" dirty="0" smtClean="0"/>
              <a:t>)</a:t>
            </a:r>
            <a:endParaRPr lang="en-US" dirty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Discussion and decision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35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1717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10. </a:t>
            </a:r>
            <a:r>
              <a:rPr lang="en-US" dirty="0" smtClean="0"/>
              <a:t>Preserving and protecting Minnesota’s lakes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24740" y="1350235"/>
            <a:ext cx="11434273" cy="51531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Issue:  </a:t>
            </a:r>
            <a:r>
              <a:rPr lang="en-US" b="1" dirty="0" smtClean="0"/>
              <a:t>we need to prepare to protect/preserve our lakes</a:t>
            </a:r>
            <a:endParaRPr lang="en-US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Action – </a:t>
            </a:r>
            <a:r>
              <a:rPr lang="en-US" dirty="0" smtClean="0"/>
              <a:t>legislation and legislative recommendations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Justification</a:t>
            </a:r>
            <a:r>
              <a:rPr lang="en-US" dirty="0"/>
              <a:t>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Lakes are one of the state’s most important assets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However, they are threatened on several fronts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We can’t protect all of our lakes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We need to prioritize and plan to manage lakes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This is a complex topic involving several parts and several agencies.  A bill is needed to incorporate the parts and to prepare an implementation plan by the </a:t>
            </a:r>
            <a:r>
              <a:rPr lang="en-US" dirty="0" err="1" smtClean="0"/>
              <a:t>eqb</a:t>
            </a:r>
            <a:r>
              <a:rPr lang="en-US" dirty="0" smtClean="0"/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Fund a short (2 year) recommendation to best preserve lakes, that: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Assesses the economic value of our lakes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Determines the adequacy of our lake information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Provides a method to prioritize lakes for best management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Provides a framework to address stresses and </a:t>
            </a:r>
            <a:r>
              <a:rPr lang="en-US" dirty="0" err="1" smtClean="0"/>
              <a:t>bmps</a:t>
            </a:r>
            <a:endParaRPr lang="en-US" dirty="0" smtClean="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Describes a process to best address emerging threats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Outlines a best use of conservation easements to protect threatened lakes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Provides mitigation measures for an uncertain future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Interagency effort:  $500,000 per year</a:t>
            </a:r>
            <a:endParaRPr lang="en-US" dirty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Agencies </a:t>
            </a:r>
            <a:r>
              <a:rPr lang="en-US" sz="1800" dirty="0"/>
              <a:t>– </a:t>
            </a:r>
            <a:r>
              <a:rPr lang="en-US" sz="1800" dirty="0" smtClean="0"/>
              <a:t>(</a:t>
            </a:r>
            <a:r>
              <a:rPr lang="en-US" sz="1800" dirty="0" err="1" smtClean="0"/>
              <a:t>eqb</a:t>
            </a:r>
            <a:r>
              <a:rPr lang="en-US" sz="1800" dirty="0" smtClean="0"/>
              <a:t>, </a:t>
            </a:r>
            <a:r>
              <a:rPr lang="en-US" sz="1800" dirty="0" err="1" smtClean="0"/>
              <a:t>dnr</a:t>
            </a:r>
            <a:r>
              <a:rPr lang="en-US" sz="1800" dirty="0" smtClean="0"/>
              <a:t>, </a:t>
            </a:r>
            <a:r>
              <a:rPr lang="en-US" sz="1800" dirty="0" err="1" smtClean="0"/>
              <a:t>mpca</a:t>
            </a:r>
            <a:r>
              <a:rPr lang="en-US" sz="1800" dirty="0" smtClean="0"/>
              <a:t>, um, </a:t>
            </a:r>
            <a:r>
              <a:rPr lang="en-US" sz="1800" dirty="0" err="1" smtClean="0"/>
              <a:t>bwsr</a:t>
            </a:r>
            <a:r>
              <a:rPr lang="en-US" sz="1800" dirty="0" smtClean="0"/>
              <a:t>, </a:t>
            </a:r>
            <a:r>
              <a:rPr lang="en-US" sz="1800" dirty="0" err="1" smtClean="0"/>
              <a:t>mpca</a:t>
            </a:r>
            <a:r>
              <a:rPr lang="en-US" sz="1800" dirty="0" smtClean="0"/>
              <a:t>)</a:t>
            </a:r>
            <a:endParaRPr lang="en-US" sz="1800" dirty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Discussion and decision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55792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410198"/>
            <a:ext cx="10364451" cy="846034"/>
          </a:xfrm>
        </p:spPr>
        <p:txBody>
          <a:bodyPr/>
          <a:lstStyle/>
          <a:p>
            <a:r>
              <a:rPr lang="en-US" dirty="0" smtClean="0"/>
              <a:t>11. </a:t>
            </a:r>
            <a:r>
              <a:rPr lang="en-US" dirty="0" smtClean="0"/>
              <a:t>Peer review of wastewater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3465" y="1213503"/>
            <a:ext cx="11425727" cy="532403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Issue:  </a:t>
            </a:r>
            <a:r>
              <a:rPr lang="en-US" b="1" dirty="0" err="1" smtClean="0"/>
              <a:t>mpca</a:t>
            </a:r>
            <a:r>
              <a:rPr lang="en-US" b="1" dirty="0" smtClean="0"/>
              <a:t> peer review of wastewater standards</a:t>
            </a:r>
            <a:endParaRPr lang="en-US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Action – </a:t>
            </a:r>
            <a:r>
              <a:rPr lang="en-US" dirty="0" smtClean="0"/>
              <a:t>legislation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Budget impact – not applicable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Justification: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Numeric wastewater standard process follows </a:t>
            </a:r>
            <a:r>
              <a:rPr lang="en-US" dirty="0" err="1" smtClean="0"/>
              <a:t>epa</a:t>
            </a:r>
            <a:r>
              <a:rPr lang="en-US" dirty="0" smtClean="0"/>
              <a:t> protocol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Mpca</a:t>
            </a:r>
            <a:r>
              <a:rPr lang="en-US" dirty="0" smtClean="0"/>
              <a:t> process provides early peer review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Ensures scientific and public review of numeric changes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This process is based on a commissioner’s order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Process needs to be set into statute for future consistency</a:t>
            </a:r>
            <a:endParaRPr lang="en-US" dirty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Specific recommendations: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Legislation:  Incorporate commissioner’s order into statute</a:t>
            </a:r>
            <a:endParaRPr lang="en-US" sz="1800" dirty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Agencies – (</a:t>
            </a:r>
            <a:r>
              <a:rPr lang="en-US" sz="1800" dirty="0" err="1" smtClean="0"/>
              <a:t>mpca</a:t>
            </a:r>
            <a:r>
              <a:rPr lang="en-US" sz="1800" dirty="0" smtClean="0"/>
              <a:t>)</a:t>
            </a:r>
            <a:endParaRPr lang="en-US" sz="1800" dirty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Discussion and decision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234830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36734"/>
            <a:ext cx="10364451" cy="914400"/>
          </a:xfrm>
        </p:spPr>
        <p:txBody>
          <a:bodyPr/>
          <a:lstStyle/>
          <a:p>
            <a:r>
              <a:rPr lang="en-US" dirty="0" smtClean="0"/>
              <a:t>12. </a:t>
            </a:r>
            <a:r>
              <a:rPr lang="en-US" dirty="0" smtClean="0"/>
              <a:t>Water infrastructure </a:t>
            </a:r>
            <a:r>
              <a:rPr lang="en-US" sz="1800" dirty="0" smtClean="0"/>
              <a:t>(waste, storm, and drinking)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068225"/>
            <a:ext cx="10363826" cy="56145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Issue:  </a:t>
            </a:r>
            <a:r>
              <a:rPr lang="en-US" b="1" dirty="0" smtClean="0"/>
              <a:t>continued support to ensure that infrastructure is adequate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Action </a:t>
            </a:r>
            <a:r>
              <a:rPr lang="en-US" dirty="0"/>
              <a:t>– </a:t>
            </a:r>
            <a:r>
              <a:rPr lang="en-US" dirty="0" smtClean="0"/>
              <a:t>legislation and funding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Budget impact – </a:t>
            </a:r>
            <a:r>
              <a:rPr lang="en-US" dirty="0" smtClean="0"/>
              <a:t>significant impact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Justification: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Infrastructure is aging and </a:t>
            </a:r>
            <a:r>
              <a:rPr lang="en-US" dirty="0" smtClean="0"/>
              <a:t>threatens public </a:t>
            </a:r>
            <a:r>
              <a:rPr lang="en-US" dirty="0"/>
              <a:t>health and </a:t>
            </a:r>
            <a:r>
              <a:rPr lang="en-US" dirty="0" smtClean="0"/>
              <a:t>our economy.  Continued support is needed.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Encourage efficiencies, cooperation, and innovation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This is a complex topic involving several agencies.  A bill is needed to recommend actions and to seek funding for specific topics: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Support </a:t>
            </a:r>
            <a:r>
              <a:rPr lang="en-US" sz="2000" dirty="0" err="1" smtClean="0"/>
              <a:t>pfa’s</a:t>
            </a:r>
            <a:r>
              <a:rPr lang="en-US" sz="2000" dirty="0" smtClean="0"/>
              <a:t> GO bonding requests on a continuing basis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/>
              <a:t>Funding recommendation:  enhance </a:t>
            </a:r>
            <a:r>
              <a:rPr lang="en-US" sz="1600" dirty="0" err="1" smtClean="0"/>
              <a:t>mpca’s</a:t>
            </a:r>
            <a:r>
              <a:rPr lang="en-US" sz="1600" dirty="0" smtClean="0"/>
              <a:t> cost effectiveness reviews for treatment alternatives ($?)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/>
              <a:t>Funding request: Increase funding for WW efficiencies and alternatives (MPCA) ($?)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/>
              <a:t>Funding: increased funds for </a:t>
            </a:r>
            <a:r>
              <a:rPr lang="en-US" sz="1600" dirty="0" err="1" smtClean="0"/>
              <a:t>mpca</a:t>
            </a:r>
            <a:r>
              <a:rPr lang="en-US" sz="1600" dirty="0" smtClean="0"/>
              <a:t> and </a:t>
            </a:r>
            <a:r>
              <a:rPr lang="en-US" sz="1600" dirty="0" err="1" smtClean="0"/>
              <a:t>mdh</a:t>
            </a:r>
            <a:r>
              <a:rPr lang="en-US" sz="1600" dirty="0" smtClean="0"/>
              <a:t> – to encourage facilities innovation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/>
              <a:t>Funding:  increase funds or community asset management (</a:t>
            </a:r>
            <a:r>
              <a:rPr lang="en-US" sz="1600" dirty="0" err="1" smtClean="0"/>
              <a:t>pca</a:t>
            </a:r>
            <a:r>
              <a:rPr lang="en-US" sz="1600" dirty="0" smtClean="0"/>
              <a:t>, </a:t>
            </a:r>
            <a:r>
              <a:rPr lang="en-US" sz="1600" dirty="0" err="1" smtClean="0"/>
              <a:t>pfa</a:t>
            </a:r>
            <a:r>
              <a:rPr lang="en-US" sz="1600" dirty="0" smtClean="0"/>
              <a:t>)  ($?)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/>
              <a:t>Legislation:  implement market-based water quality trading process (</a:t>
            </a:r>
            <a:r>
              <a:rPr lang="en-US" sz="1600" dirty="0" err="1" smtClean="0"/>
              <a:t>mpca</a:t>
            </a:r>
            <a:r>
              <a:rPr lang="en-US" sz="1600" dirty="0" smtClean="0"/>
              <a:t>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/>
              <a:t>Funding:  support </a:t>
            </a:r>
            <a:r>
              <a:rPr lang="en-US" sz="1600" dirty="0" err="1" smtClean="0"/>
              <a:t>mdh</a:t>
            </a:r>
            <a:r>
              <a:rPr lang="en-US" sz="1600" dirty="0" smtClean="0"/>
              <a:t> initiatives that address risks to public health, such as lead service line replacements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 err="1" smtClean="0"/>
              <a:t>Recommenda</a:t>
            </a:r>
            <a:r>
              <a:rPr lang="en-US" sz="1600" dirty="0" smtClean="0"/>
              <a:t> and support programs to identify and remediate the areas of failing septic systems (</a:t>
            </a:r>
            <a:r>
              <a:rPr lang="en-US" sz="1600" dirty="0" err="1" smtClean="0"/>
              <a:t>mpca</a:t>
            </a:r>
            <a:r>
              <a:rPr lang="en-US" sz="1600" dirty="0" smtClean="0"/>
              <a:t>)   ($?)</a:t>
            </a:r>
            <a:endParaRPr lang="en-US" sz="1600" dirty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Agencies </a:t>
            </a:r>
            <a:r>
              <a:rPr lang="en-US" dirty="0"/>
              <a:t>– </a:t>
            </a:r>
            <a:r>
              <a:rPr lang="en-US" dirty="0" smtClean="0"/>
              <a:t>(</a:t>
            </a:r>
            <a:r>
              <a:rPr lang="en-US" dirty="0" err="1" smtClean="0"/>
              <a:t>pfa</a:t>
            </a:r>
            <a:r>
              <a:rPr lang="en-US" dirty="0" smtClean="0"/>
              <a:t>, </a:t>
            </a:r>
            <a:r>
              <a:rPr lang="en-US" dirty="0" err="1" smtClean="0"/>
              <a:t>mpca</a:t>
            </a:r>
            <a:r>
              <a:rPr lang="en-US" dirty="0" smtClean="0"/>
              <a:t>, </a:t>
            </a:r>
            <a:r>
              <a:rPr lang="en-US" dirty="0" err="1" smtClean="0"/>
              <a:t>mdh</a:t>
            </a:r>
            <a:r>
              <a:rPr lang="en-US" dirty="0" smtClean="0"/>
              <a:t>)</a:t>
            </a:r>
            <a:endParaRPr lang="en-US" dirty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Discussion and decision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225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324740"/>
            <a:ext cx="10364451" cy="1230596"/>
          </a:xfrm>
        </p:spPr>
        <p:txBody>
          <a:bodyPr>
            <a:normAutofit/>
          </a:bodyPr>
          <a:lstStyle/>
          <a:p>
            <a:r>
              <a:rPr lang="en-US" dirty="0" smtClean="0"/>
              <a:t>13.  Statewide water policy: planning for an uncertain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38243"/>
            <a:ext cx="10905060" cy="50847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Issue:  </a:t>
            </a:r>
            <a:r>
              <a:rPr lang="en-US" b="1" dirty="0" smtClean="0"/>
              <a:t>Statewide water policy: planning for uncertain future conditions</a:t>
            </a:r>
            <a:endParaRPr lang="en-US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Action – </a:t>
            </a:r>
            <a:r>
              <a:rPr lang="en-US" dirty="0" smtClean="0"/>
              <a:t>legislative recommendation and funding support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Budget impact – </a:t>
            </a:r>
            <a:r>
              <a:rPr lang="en-US" dirty="0" smtClean="0"/>
              <a:t>minimal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Justification: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As a state we need to begin to prepare for an uncertain future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Floods, drought, and storm damage near Duluth are recent examples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This will require a long-term focus and plan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Changes likely will be driven by land use, agriculture, hydrology, and weather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 plan is needed to guide policy to adapt to changes that are likely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Legislative direction for a planning process and a report to the legislature is a first step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Stakeholder support is strong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This is a complex topic involving several agencies.  A recommendation is needed to request that </a:t>
            </a:r>
            <a:r>
              <a:rPr lang="en-US" dirty="0" err="1" smtClean="0"/>
              <a:t>eqb</a:t>
            </a:r>
            <a:r>
              <a:rPr lang="en-US" dirty="0" smtClean="0"/>
              <a:t> incorporate this into a biennial report to the legislature. Some supplemental funding may be needed.</a:t>
            </a:r>
            <a:endParaRPr lang="en-US" dirty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Specific recommendations: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Prepare a statewide water policy plan that recognizes an uncertain future (</a:t>
            </a:r>
            <a:r>
              <a:rPr lang="en-US" sz="1800" dirty="0" err="1" smtClean="0"/>
              <a:t>eqb</a:t>
            </a:r>
            <a:r>
              <a:rPr lang="en-US" sz="1800" dirty="0" smtClean="0"/>
              <a:t>)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Establish an interagency/legislative water policy team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Prepare a draft water policy plan for the legislature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Partners:  </a:t>
            </a:r>
            <a:r>
              <a:rPr lang="en-US" sz="1800" dirty="0" err="1" smtClean="0"/>
              <a:t>eqb</a:t>
            </a:r>
            <a:r>
              <a:rPr lang="en-US" sz="1800" dirty="0" smtClean="0"/>
              <a:t>, environmental agencies, stakeholders, lwc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Anticipated budget requirement (agency support)  ($?)</a:t>
            </a:r>
            <a:endParaRPr lang="en-US" sz="1800" dirty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Agencies – </a:t>
            </a:r>
            <a:r>
              <a:rPr lang="en-US" sz="1800" dirty="0" smtClean="0"/>
              <a:t>(</a:t>
            </a:r>
            <a:r>
              <a:rPr lang="en-US" sz="1800" dirty="0" err="1" smtClean="0"/>
              <a:t>eqb</a:t>
            </a:r>
            <a:r>
              <a:rPr lang="en-US" sz="1800" dirty="0" smtClean="0"/>
              <a:t> and others)</a:t>
            </a:r>
            <a:endParaRPr lang="en-US" sz="1800" dirty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Discussion and decision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4929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Session meeting schedule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Next steps: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Press release?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Glossy information publication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Briefings to committees?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Stakeholder meetings?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Other work?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General fund/legacy fund comparison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492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27375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Approval of Minutes – November 13, 2018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 smtClean="0"/>
              <a:t>Asce</a:t>
            </a:r>
            <a:r>
              <a:rPr lang="en-US" dirty="0" smtClean="0"/>
              <a:t> water infrastructure report card – </a:t>
            </a:r>
            <a:r>
              <a:rPr lang="en-US" dirty="0" err="1" smtClean="0"/>
              <a:t>nathan</a:t>
            </a:r>
            <a:r>
              <a:rPr lang="en-US" dirty="0" smtClean="0"/>
              <a:t> Zacharias, </a:t>
            </a:r>
            <a:r>
              <a:rPr lang="en-US" dirty="0" err="1" smtClean="0"/>
              <a:t>dennis</a:t>
            </a:r>
            <a:r>
              <a:rPr lang="en-US" dirty="0" smtClean="0"/>
              <a:t> Martinson, Jason </a:t>
            </a:r>
            <a:r>
              <a:rPr lang="en-US" dirty="0" err="1" smtClean="0"/>
              <a:t>staebell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Discussion and consensus – 2019 lwc legislative recommendations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Discussion, next steps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Discussion: meeting schedule during session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adjourn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206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Happy holidays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045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6"/>
            <a:ext cx="8689976" cy="1168950"/>
          </a:xfrm>
        </p:spPr>
        <p:txBody>
          <a:bodyPr/>
          <a:lstStyle/>
          <a:p>
            <a:r>
              <a:rPr lang="en-US" dirty="0" smtClean="0"/>
              <a:t>recognition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2649196"/>
            <a:ext cx="8689976" cy="2608603"/>
          </a:xfrm>
        </p:spPr>
        <p:txBody>
          <a:bodyPr/>
          <a:lstStyle/>
          <a:p>
            <a:r>
              <a:rPr lang="en-US" sz="2400" dirty="0"/>
              <a:t>Recognition of service for Representatives Clark Johnson and David Bly.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338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41917"/>
          </a:xfrm>
        </p:spPr>
        <p:txBody>
          <a:bodyPr/>
          <a:lstStyle/>
          <a:p>
            <a:r>
              <a:rPr lang="en-US" dirty="0" smtClean="0"/>
              <a:t>Pathway to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86071"/>
            <a:ext cx="10363826" cy="472582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 smtClean="0"/>
              <a:t>13 </a:t>
            </a:r>
            <a:r>
              <a:rPr lang="en-US" b="1" dirty="0" smtClean="0"/>
              <a:t>recommendations (not in priority order)</a:t>
            </a:r>
            <a:endParaRPr lang="en-US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1.    Expanded source water programs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2. </a:t>
            </a:r>
            <a:r>
              <a:rPr lang="en-US" dirty="0" smtClean="0"/>
              <a:t>   Reducing </a:t>
            </a:r>
            <a:r>
              <a:rPr lang="en-US" dirty="0"/>
              <a:t>excess chloride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3.    Data</a:t>
            </a:r>
            <a:r>
              <a:rPr lang="en-US" dirty="0"/>
              <a:t>, information, education, and public awareness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4. </a:t>
            </a:r>
            <a:r>
              <a:rPr lang="en-US" dirty="0" smtClean="0"/>
              <a:t>   Increase </a:t>
            </a:r>
            <a:r>
              <a:rPr lang="en-US" dirty="0"/>
              <a:t>drinking water protection fee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5. </a:t>
            </a:r>
            <a:r>
              <a:rPr lang="en-US" dirty="0" smtClean="0"/>
              <a:t>   Keeping </a:t>
            </a:r>
            <a:r>
              <a:rPr lang="en-US" dirty="0"/>
              <a:t>water on the land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 startAt="6"/>
            </a:pPr>
            <a:r>
              <a:rPr lang="en-US" dirty="0" smtClean="0"/>
              <a:t>Inflow and infiltration – wastewater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 startAt="6"/>
            </a:pPr>
            <a:r>
              <a:rPr lang="en-US" dirty="0"/>
              <a:t>Continuation of the lwc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8.    Healthy soil/healthy 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 startAt="9"/>
            </a:pPr>
            <a:r>
              <a:rPr lang="en-US" dirty="0" smtClean="0"/>
              <a:t>k-12 water education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 startAt="9"/>
            </a:pPr>
            <a:r>
              <a:rPr lang="en-US" dirty="0"/>
              <a:t>Preserving and protecting our lakes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 startAt="9"/>
            </a:pPr>
            <a:r>
              <a:rPr lang="en-US" dirty="0"/>
              <a:t>Peer review of wastewater standards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12.  Water infrastructure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13.  Statewide water policy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968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29169"/>
          </a:xfrm>
        </p:spPr>
        <p:txBody>
          <a:bodyPr>
            <a:noAutofit/>
          </a:bodyPr>
          <a:lstStyle/>
          <a:p>
            <a:r>
              <a:rPr lang="en-US" sz="4800" dirty="0" smtClean="0"/>
              <a:t>Recommendations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25353"/>
            <a:ext cx="10981972" cy="37658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 smtClean="0"/>
              <a:t>Based on discussions</a:t>
            </a:r>
            <a:endParaRPr lang="en-US" sz="36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Lwc member comments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Stakeholders’ suggestions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Agency suggestions and comments</a:t>
            </a:r>
            <a:endParaRPr lang="en-US" dirty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 smtClean="0"/>
              <a:t>Recommendations for legislation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 smtClean="0"/>
              <a:t>Legislative funding recommendations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 smtClean="0"/>
              <a:t>Support for proposed stakeholder bills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 smtClean="0"/>
              <a:t>Funding recommendations for agencies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 smtClean="0"/>
              <a:t>Support for agency programs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99753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755" y="618518"/>
            <a:ext cx="10577471" cy="1201736"/>
          </a:xfrm>
        </p:spPr>
        <p:txBody>
          <a:bodyPr>
            <a:normAutofit/>
          </a:bodyPr>
          <a:lstStyle/>
          <a:p>
            <a:r>
              <a:rPr lang="en-US" dirty="0" smtClean="0"/>
              <a:t>1. </a:t>
            </a:r>
            <a:r>
              <a:rPr lang="en-US" dirty="0" smtClean="0"/>
              <a:t>Expanded source-water protection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07508"/>
            <a:ext cx="10363826" cy="493946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Issue:  enhanced source-water protection for drinking water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Action – legislative funding and recommendations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Budget impact – minor impact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Justification: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Expand protection to all drinking water sources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Expand to rivers and private wells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Identify and protect most vulnerable aquifers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Support CWC’s policy and approaches</a:t>
            </a:r>
            <a:endParaRPr lang="en-US" dirty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Specific recommendations: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Map most vulnerable aquifers, using existing info, </a:t>
            </a:r>
            <a:r>
              <a:rPr lang="en-US" sz="1800" dirty="0" err="1" smtClean="0"/>
              <a:t>Graps</a:t>
            </a:r>
            <a:r>
              <a:rPr lang="en-US" sz="1800" dirty="0" smtClean="0"/>
              <a:t> process ($300,000)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Policy, authority to protect vulnerable aquifers ($300,000)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Pilot real-time river monitoring to detect threats ($200,000)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Improve outreach regarding contaminants in drinking water ($200,000)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Support CWC’s policy on vegetative cover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Agencies – (mgs, </a:t>
            </a:r>
            <a:r>
              <a:rPr lang="en-US" sz="1800" dirty="0" err="1" smtClean="0"/>
              <a:t>mdnr</a:t>
            </a:r>
            <a:r>
              <a:rPr lang="en-US" sz="1800" dirty="0" smtClean="0"/>
              <a:t>, </a:t>
            </a:r>
            <a:r>
              <a:rPr lang="en-US" sz="1800" dirty="0" err="1" smtClean="0"/>
              <a:t>mpca</a:t>
            </a:r>
            <a:r>
              <a:rPr lang="en-US" sz="1800" dirty="0" smtClean="0"/>
              <a:t>, </a:t>
            </a:r>
            <a:r>
              <a:rPr lang="en-US" sz="1800" dirty="0" err="1" smtClean="0"/>
              <a:t>mdh</a:t>
            </a:r>
            <a:r>
              <a:rPr lang="en-US" sz="1800" dirty="0" smtClean="0"/>
              <a:t>)</a:t>
            </a:r>
            <a:endParaRPr lang="en-US" sz="1800" dirty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/>
              <a:t>Discussion and decision</a:t>
            </a:r>
          </a:p>
        </p:txBody>
      </p:sp>
    </p:spTree>
    <p:extLst>
      <p:ext uri="{BB962C8B-B14F-4D97-AF65-F5344CB8AC3E}">
        <p14:creationId xmlns:p14="http://schemas.microsoft.com/office/powerpoint/2010/main" val="77350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6" y="618517"/>
            <a:ext cx="10349582" cy="723173"/>
          </a:xfrm>
        </p:spPr>
        <p:txBody>
          <a:bodyPr/>
          <a:lstStyle/>
          <a:p>
            <a:r>
              <a:rPr lang="en-US" dirty="0" smtClean="0"/>
              <a:t>2. </a:t>
            </a:r>
            <a:r>
              <a:rPr lang="en-US" dirty="0" smtClean="0"/>
              <a:t>Reducing excess chloride in our waters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341690"/>
            <a:ext cx="10363826" cy="52300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Issue:  </a:t>
            </a:r>
            <a:r>
              <a:rPr lang="en-US" b="1" dirty="0" smtClean="0"/>
              <a:t>We over apply chloride-based </a:t>
            </a:r>
            <a:r>
              <a:rPr lang="en-US" b="1" dirty="0" err="1" smtClean="0"/>
              <a:t>de-icers</a:t>
            </a:r>
            <a:endParaRPr lang="en-US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Action – legislative funding and </a:t>
            </a:r>
            <a:r>
              <a:rPr lang="en-US" dirty="0" smtClean="0"/>
              <a:t>legislation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Budget impact – minor impact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Justification: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De-icing salts impair our lakes, rivers, and groundwater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Chloride concentrations are increasing in our waters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No practical way to remediate this problem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Limited alternatives to sodium chloride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Cities, towns, </a:t>
            </a:r>
            <a:r>
              <a:rPr lang="en-US" dirty="0" err="1" smtClean="0"/>
              <a:t>MNDot</a:t>
            </a:r>
            <a:r>
              <a:rPr lang="en-US" dirty="0" smtClean="0"/>
              <a:t> have reduced applications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Needs to be extended to commercial applicators</a:t>
            </a:r>
            <a:endParaRPr lang="en-US" dirty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Specific recommendations: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Support </a:t>
            </a:r>
            <a:r>
              <a:rPr lang="en-US" sz="1800" dirty="0" err="1" smtClean="0"/>
              <a:t>cwf</a:t>
            </a:r>
            <a:r>
              <a:rPr lang="en-US" sz="1800" dirty="0" smtClean="0"/>
              <a:t> recommendation to train applicators (this biennium)</a:t>
            </a:r>
            <a:endParaRPr lang="en-US" sz="1800" dirty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Funding: recommend permanent general funding of applicator training, statewide ($500,000/year)</a:t>
            </a:r>
            <a:endParaRPr lang="en-US" sz="1800" dirty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Legislation: limited liability for certified salt applicators</a:t>
            </a:r>
            <a:endParaRPr lang="en-US" sz="1800" dirty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Funding:  Quantify other sources of chloride: septic systems, water softening, and dust suppression 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Support </a:t>
            </a:r>
            <a:r>
              <a:rPr lang="en-US" sz="1800" dirty="0"/>
              <a:t>CWC’s policy on vegetative cover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Agencies – </a:t>
            </a:r>
            <a:r>
              <a:rPr lang="en-US" sz="1800" dirty="0" smtClean="0"/>
              <a:t>(</a:t>
            </a:r>
            <a:r>
              <a:rPr lang="en-US" sz="1800" dirty="0" err="1" smtClean="0"/>
              <a:t>mpca</a:t>
            </a:r>
            <a:r>
              <a:rPr lang="en-US" sz="1800" dirty="0" smtClean="0"/>
              <a:t>)</a:t>
            </a:r>
            <a:endParaRPr lang="en-US" sz="1800" dirty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Discussion and decision</a:t>
            </a:r>
          </a:p>
        </p:txBody>
      </p:sp>
    </p:spTree>
    <p:extLst>
      <p:ext uri="{BB962C8B-B14F-4D97-AF65-F5344CB8AC3E}">
        <p14:creationId xmlns:p14="http://schemas.microsoft.com/office/powerpoint/2010/main" val="3281762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20623"/>
          </a:xfrm>
        </p:spPr>
        <p:txBody>
          <a:bodyPr/>
          <a:lstStyle/>
          <a:p>
            <a:r>
              <a:rPr lang="en-US" dirty="0" smtClean="0"/>
              <a:t>3.  </a:t>
            </a:r>
            <a:r>
              <a:rPr lang="en-US" dirty="0" smtClean="0"/>
              <a:t>Water sustainability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35836" y="1222050"/>
            <a:ext cx="11246265" cy="515311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Issue:  enhanced </a:t>
            </a:r>
            <a:r>
              <a:rPr lang="en-US" b="1" dirty="0" smtClean="0"/>
              <a:t>information, education, and management for sustainable water</a:t>
            </a:r>
            <a:endParaRPr lang="en-US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Action – legislative funding </a:t>
            </a:r>
            <a:r>
              <a:rPr lang="en-US" dirty="0" smtClean="0"/>
              <a:t>recommendations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Budget impact – </a:t>
            </a:r>
            <a:r>
              <a:rPr lang="en-US" dirty="0" smtClean="0"/>
              <a:t>significant </a:t>
            </a:r>
            <a:r>
              <a:rPr lang="en-US" dirty="0"/>
              <a:t>impact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Justification</a:t>
            </a:r>
            <a:r>
              <a:rPr lang="en-US" dirty="0" smtClean="0"/>
              <a:t>: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Ensuring clean and sustainable water is fundamental to our future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Data collection and analysis need to be expanded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Make better use of existing information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Water planning should be better coordinated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Public education about water should be expanded and coordinated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This recommendation is multi-faceted and has strong support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Specific </a:t>
            </a:r>
            <a:r>
              <a:rPr lang="en-US" sz="2000" dirty="0"/>
              <a:t>recommendations</a:t>
            </a:r>
            <a:r>
              <a:rPr lang="en-US" sz="2000" dirty="0" smtClean="0"/>
              <a:t>:  </a:t>
            </a:r>
            <a:r>
              <a:rPr lang="en-US" sz="1600" dirty="0" smtClean="0"/>
              <a:t>this is a complex topic involving several agencies.  A bill is needed to incorporate the parts</a:t>
            </a:r>
            <a:endParaRPr lang="en-US" sz="1600" dirty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Recommend:  full funding of county atlas program (</a:t>
            </a:r>
            <a:r>
              <a:rPr lang="en-US" sz="1800" dirty="0" err="1" smtClean="0"/>
              <a:t>dnr</a:t>
            </a:r>
            <a:r>
              <a:rPr lang="en-US" sz="1800" dirty="0" smtClean="0"/>
              <a:t> &amp; mgs - $2 million/year)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Fund:  2 year pilot water analyses (one county atlas &amp; 1 1W/1 plan)  coordinate with WRAPs/</a:t>
            </a:r>
            <a:r>
              <a:rPr lang="en-US" sz="1800" dirty="0" err="1" smtClean="0"/>
              <a:t>graps</a:t>
            </a:r>
            <a:r>
              <a:rPr lang="en-US" sz="1800" dirty="0" smtClean="0"/>
              <a:t>.  Enhance </a:t>
            </a:r>
            <a:r>
              <a:rPr lang="en-US" sz="1800" dirty="0" err="1" smtClean="0"/>
              <a:t>gw</a:t>
            </a:r>
            <a:r>
              <a:rPr lang="en-US" sz="1800" dirty="0" smtClean="0"/>
              <a:t> component of </a:t>
            </a:r>
            <a:r>
              <a:rPr lang="en-US" sz="1800" dirty="0"/>
              <a:t>1W/1 </a:t>
            </a:r>
            <a:r>
              <a:rPr lang="en-US" sz="1800" dirty="0" smtClean="0"/>
              <a:t>p.   Make use of the information we have. (agencies, mgs, </a:t>
            </a:r>
            <a:r>
              <a:rPr lang="en-US" sz="1800" dirty="0" err="1" smtClean="0"/>
              <a:t>usgs</a:t>
            </a:r>
            <a:r>
              <a:rPr lang="en-US" sz="1800" dirty="0" smtClean="0"/>
              <a:t>, watersheds)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Fund:  accelerate the </a:t>
            </a:r>
            <a:r>
              <a:rPr lang="en-US" sz="1800" dirty="0" err="1" smtClean="0"/>
              <a:t>dnr’s</a:t>
            </a:r>
            <a:r>
              <a:rPr lang="en-US" sz="1800" dirty="0" smtClean="0"/>
              <a:t> </a:t>
            </a:r>
            <a:r>
              <a:rPr lang="en-US" sz="1800" dirty="0" err="1" smtClean="0"/>
              <a:t>gw</a:t>
            </a:r>
            <a:r>
              <a:rPr lang="en-US" sz="1800" dirty="0" smtClean="0"/>
              <a:t> management program.  One new area per biennium (</a:t>
            </a:r>
            <a:r>
              <a:rPr lang="en-US" sz="1800" dirty="0" err="1" smtClean="0"/>
              <a:t>dnr</a:t>
            </a:r>
            <a:r>
              <a:rPr lang="en-US" sz="1800" dirty="0" smtClean="0"/>
              <a:t>) 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Fund:  accelerate water education – pilot for practitioners – coordinate training to meet local needs at the right times and places (interagency - $300,000/year, 2 years)</a:t>
            </a:r>
            <a:endParaRPr lang="en-US" sz="1800" dirty="0"/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recommend:  update statewide </a:t>
            </a:r>
            <a:r>
              <a:rPr lang="en-US" sz="1800" dirty="0" err="1" smtClean="0"/>
              <a:t>gw</a:t>
            </a:r>
            <a:r>
              <a:rPr lang="en-US" sz="1800" dirty="0" smtClean="0"/>
              <a:t> sensitivity map.  This topic funded on source-water recommendation (mgs)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Recommend:  freshwater’s bill to identify </a:t>
            </a:r>
            <a:r>
              <a:rPr lang="en-US" sz="1800" dirty="0" err="1" smtClean="0"/>
              <a:t>gw</a:t>
            </a:r>
            <a:r>
              <a:rPr lang="en-US" sz="1800" dirty="0" smtClean="0"/>
              <a:t> recharge that makes sense (um $350,000 per biennium)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agencies </a:t>
            </a:r>
            <a:r>
              <a:rPr lang="en-US" sz="1800" dirty="0"/>
              <a:t>– </a:t>
            </a:r>
            <a:r>
              <a:rPr lang="en-US" sz="1800" dirty="0" smtClean="0"/>
              <a:t>(</a:t>
            </a:r>
            <a:r>
              <a:rPr lang="en-US" sz="1800" dirty="0" err="1" smtClean="0"/>
              <a:t>dnr</a:t>
            </a:r>
            <a:r>
              <a:rPr lang="en-US" sz="1800" dirty="0" smtClean="0"/>
              <a:t>, mgs, </a:t>
            </a:r>
            <a:r>
              <a:rPr lang="en-US" sz="1800" dirty="0" err="1" smtClean="0"/>
              <a:t>usgs</a:t>
            </a:r>
            <a:r>
              <a:rPr lang="en-US" sz="1800" dirty="0" smtClean="0"/>
              <a:t>, um, watershed districts)</a:t>
            </a:r>
            <a:endParaRPr lang="en-US" sz="1800" dirty="0"/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Discussion and decision</a:t>
            </a:r>
          </a:p>
        </p:txBody>
      </p:sp>
    </p:spTree>
    <p:extLst>
      <p:ext uri="{BB962C8B-B14F-4D97-AF65-F5344CB8AC3E}">
        <p14:creationId xmlns:p14="http://schemas.microsoft.com/office/powerpoint/2010/main" val="3916984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48810"/>
          </a:xfrm>
        </p:spPr>
        <p:txBody>
          <a:bodyPr/>
          <a:lstStyle/>
          <a:p>
            <a:r>
              <a:rPr lang="en-US" dirty="0" smtClean="0"/>
              <a:t>4. </a:t>
            </a:r>
            <a:r>
              <a:rPr lang="en-US" dirty="0" smtClean="0"/>
              <a:t>Increase drinking water protection fee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88137" y="1606610"/>
            <a:ext cx="10363826" cy="40991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Issue:  needed increase to </a:t>
            </a:r>
            <a:r>
              <a:rPr lang="en-US" b="1" dirty="0" err="1" smtClean="0"/>
              <a:t>mdh</a:t>
            </a:r>
            <a:r>
              <a:rPr lang="en-US" b="1" dirty="0" smtClean="0"/>
              <a:t> service connection fee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Action – legislation-change statute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Budget impact – not applicable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Justification: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Fees insure that water infrastructure is adequate/safe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Fee structure has not been increased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Affects safety of public drinking water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Allows condition assessments and asset management plans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Specific recommendations: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Change statute – annual fee change from $6.36 to 9.72 for service connections to public water supplies</a:t>
            </a:r>
          </a:p>
          <a:p>
            <a:pPr marL="800100" lvl="2" indent="-3429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Agencies – (</a:t>
            </a:r>
            <a:r>
              <a:rPr lang="en-US" sz="1800" dirty="0" err="1" smtClean="0"/>
              <a:t>mdh</a:t>
            </a:r>
            <a:r>
              <a:rPr lang="en-US" sz="1800" dirty="0" smtClean="0"/>
              <a:t>)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/>
              <a:t>Discussion and decision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3920890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754</TotalTime>
  <Words>2124</Words>
  <Application>Microsoft Office PowerPoint</Application>
  <PresentationFormat>Widescreen</PresentationFormat>
  <Paragraphs>278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Tw Cen MT</vt:lpstr>
      <vt:lpstr>Droplet</vt:lpstr>
      <vt:lpstr>Legislative Water Commission December 10, 2018</vt:lpstr>
      <vt:lpstr>Agenda</vt:lpstr>
      <vt:lpstr>recognition</vt:lpstr>
      <vt:lpstr>Pathway to recommendations</vt:lpstr>
      <vt:lpstr>Recommendations</vt:lpstr>
      <vt:lpstr>1. Expanded source-water protection </vt:lpstr>
      <vt:lpstr>2. Reducing excess chloride in our waters</vt:lpstr>
      <vt:lpstr>3.  Water sustainability</vt:lpstr>
      <vt:lpstr>4. Increase drinking water protection fee</vt:lpstr>
      <vt:lpstr>5. Water retention - keeping water on the land</vt:lpstr>
      <vt:lpstr>6. Inflow and infiltration</vt:lpstr>
      <vt:lpstr>7. Continuation of the legislative water commission</vt:lpstr>
      <vt:lpstr>8. Healthy soil/healthy water</vt:lpstr>
      <vt:lpstr>9. k-12 water education</vt:lpstr>
      <vt:lpstr>10. Preserving and protecting Minnesota’s lakes</vt:lpstr>
      <vt:lpstr>11. Peer review of wastewater standards</vt:lpstr>
      <vt:lpstr>12. Water infrastructure (waste, storm, and drinking)</vt:lpstr>
      <vt:lpstr>13.  Statewide water policy: planning for an uncertain future</vt:lpstr>
      <vt:lpstr>Final thoughts</vt:lpstr>
      <vt:lpstr>Happy holidays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 November 13, 2018</dc:title>
  <dc:creator>Kasey Gerkovich</dc:creator>
  <cp:lastModifiedBy>Kasey Gerkovich</cp:lastModifiedBy>
  <cp:revision>41</cp:revision>
  <dcterms:created xsi:type="dcterms:W3CDTF">2018-11-08T19:07:05Z</dcterms:created>
  <dcterms:modified xsi:type="dcterms:W3CDTF">2018-12-07T21:22:15Z</dcterms:modified>
</cp:coreProperties>
</file>